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 id="297"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7"/>
    <p:restoredTop sz="84724"/>
  </p:normalViewPr>
  <p:slideViewPr>
    <p:cSldViewPr snapToGrid="0">
      <p:cViewPr varScale="1">
        <p:scale>
          <a:sx n="114" d="100"/>
          <a:sy n="114" d="100"/>
        </p:scale>
        <p:origin x="456" y="184"/>
      </p:cViewPr>
      <p:guideLst/>
    </p:cSldViewPr>
  </p:slideViewPr>
  <p:notesTextViewPr>
    <p:cViewPr>
      <p:scale>
        <a:sx n="1" d="1"/>
        <a:sy n="1" d="1"/>
      </p:scale>
      <p:origin x="0" y="-22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18/11/2024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We want to do that in a portable and reproducible manner. So that you can run your analysis in the laptop or in an HPC or in the cloud and that the results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Workflow collect, store and </a:t>
            </a:r>
            <a:r>
              <a:rPr lang="en-GB" b="0" i="0" dirty="0" err="1">
                <a:effectLst/>
                <a:latin typeface="Inter"/>
              </a:rPr>
              <a:t>analyze</a:t>
            </a:r>
            <a:r>
              <a:rPr lang="en-GB" b="0" i="0" dirty="0">
                <a:effectLst/>
                <a:latin typeface="Inter"/>
              </a:rPr>
              <a:t> data! We want our workflows to handle different file sizes and formats, many programming </a:t>
            </a:r>
            <a:r>
              <a:rPr lang="en-GB" b="0" i="0" dirty="0" err="1">
                <a:effectLst/>
                <a:latin typeface="Inter"/>
              </a:rPr>
              <a:t>languagues</a:t>
            </a:r>
            <a:r>
              <a:rPr lang="en-GB" b="0" i="0" dirty="0">
                <a:effectLst/>
                <a:latin typeface="Inter"/>
              </a:rPr>
              <a:t> or </a:t>
            </a:r>
            <a:r>
              <a:rPr lang="en-GB" b="0" i="0" dirty="0" err="1">
                <a:effectLst/>
                <a:latin typeface="Inter"/>
              </a:rPr>
              <a:t>softwares</a:t>
            </a:r>
            <a:r>
              <a:rPr lang="en-GB" b="0" i="0" dirty="0">
                <a:effectLst/>
                <a:latin typeface="Inter"/>
              </a:rPr>
              <a:t>, interaction and dependencies between these </a:t>
            </a:r>
            <a:r>
              <a:rPr lang="en-GB" b="0" i="0" dirty="0" err="1">
                <a:effectLst/>
                <a:latin typeface="Inter"/>
              </a:rPr>
              <a:t>softwares</a:t>
            </a:r>
            <a:r>
              <a:rPr lang="en-GB" b="0" i="0" dirty="0">
                <a:effectLst/>
                <a:latin typeface="Inter"/>
              </a:rPr>
              <a:t> and the code should parallel and distribute it on different </a:t>
            </a:r>
            <a:r>
              <a:rPr lang="en-GB" b="0" i="0" dirty="0" err="1">
                <a:effectLst/>
                <a:latin typeface="Inter"/>
              </a:rPr>
              <a:t>cpmputting</a:t>
            </a:r>
            <a:r>
              <a:rPr lang="en-GB" b="0" i="0" dirty="0">
                <a:effectLst/>
                <a:latin typeface="Inter"/>
              </a:rPr>
              <a:t> </a:t>
            </a:r>
            <a:r>
              <a:rPr lang="en-GB" b="0" i="0" dirty="0" err="1">
                <a:effectLst/>
                <a:latin typeface="Inter"/>
              </a:rPr>
              <a:t>enviromnets</a:t>
            </a:r>
            <a:br>
              <a:rPr lang="en-GB" b="0" i="0" dirty="0">
                <a:effectLst/>
                <a:latin typeface="Inter"/>
              </a:rPr>
            </a:br>
            <a:br>
              <a:rPr lang="en-GB" b="0" i="0" dirty="0">
                <a:effectLst/>
                <a:latin typeface="Inter"/>
              </a:rPr>
            </a:br>
            <a:r>
              <a:rPr lang="en-GB" b="0" i="0" dirty="0" err="1">
                <a:effectLst/>
                <a:latin typeface="Inter"/>
              </a:rPr>
              <a:t>Nextflow</a:t>
            </a:r>
            <a:r>
              <a:rPr lang="en-GB" b="0" i="0" dirty="0">
                <a:effectLst/>
                <a:latin typeface="Inter"/>
              </a:rPr>
              <a:t> addresses these challenges that allow us to build the workflows and has a strong supportive community behind.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Even repeatability is very hard. In this paper in all these papaers analysed they found …</a:t>
            </a:r>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common in bioinformatics and data science we want to try a new method. Commonly even though you have a version of a software there’s a lot more information required to run this software.</a:t>
            </a:r>
          </a:p>
          <a:p>
            <a:endParaRPr lang="en-DK" dirty="0"/>
          </a:p>
          <a:p>
            <a:r>
              <a:rPr lang="en-DK" dirty="0"/>
              <a:t>In this paper reerenced here they assessed robustness in bioinformatics and they wrote this sentence that should us think about.</a:t>
            </a:r>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software that you download and riun the pipelines but also a software a domian specific language based on groovy, but you do not need to know groovy to start using Nextflow.</a:t>
            </a:r>
          </a:p>
          <a:p>
            <a:endParaRPr lang="en-DK" dirty="0"/>
          </a:p>
          <a:p>
            <a:r>
              <a:rPr lang="en-DK" dirty="0"/>
              <a:t>Nextflow is based on few primitives:</a:t>
            </a:r>
          </a:p>
          <a:p>
            <a:endParaRPr lang="en-DK" dirty="0"/>
          </a:p>
          <a:p>
            <a:r>
              <a:rPr lang="en-DK" dirty="0"/>
              <a:t>Process is every step in your pipeline and they are executed independently isolated from each other</a:t>
            </a:r>
          </a:p>
          <a:p>
            <a:endParaRPr lang="en-DK" dirty="0"/>
          </a:p>
          <a:p>
            <a:r>
              <a:rPr lang="en-DK" dirty="0"/>
              <a:t>We need something to share inputs and outputs between processes, these are the channels and there are different ways to build those</a:t>
            </a:r>
          </a:p>
          <a:p>
            <a:endParaRPr lang="en-DK" dirty="0"/>
          </a:p>
          <a:p>
            <a:r>
              <a:rPr lang="en-DK" dirty="0"/>
              <a:t>When you have a set of processes and channels coonecting them we have a workflow</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you have a Nextflow script that I wrote.</a:t>
            </a:r>
          </a:p>
          <a:p>
            <a:endParaRPr lang="en-DK" dirty="0"/>
          </a:p>
          <a:p>
            <a:r>
              <a:rPr lang="en-DK" dirty="0"/>
              <a:t>Usually it will have 1 or more processes and a workflow in the end that indicates how this workflow is going to be executed and what are the cannels connecting the different processes.</a:t>
            </a:r>
          </a:p>
          <a:p>
            <a:endParaRPr lang="en-DK" dirty="0"/>
          </a:p>
          <a:p>
            <a:r>
              <a:rPr lang="en-DK" dirty="0"/>
              <a:t>If we look at the process, we have different parts:</a:t>
            </a:r>
          </a:p>
          <a:p>
            <a:r>
              <a:rPr lang="en-DK" dirty="0"/>
              <a:t>- the name of the process, here it was a process to do fastQC on sequenced reads</a:t>
            </a:r>
          </a:p>
          <a:p>
            <a:pPr marL="171450" indent="-171450">
              <a:buFontTx/>
              <a:buChar char="-"/>
            </a:pPr>
            <a:r>
              <a:rPr lang="en-DK" dirty="0"/>
              <a:t>directives: tell th process which docker image needs, which tage needs to be printed</a:t>
            </a:r>
          </a:p>
          <a:p>
            <a:pPr marL="171450" indent="-171450">
              <a:buFontTx/>
              <a:buChar char="-"/>
            </a:pPr>
            <a:r>
              <a:rPr lang="en-DK" dirty="0"/>
              <a:t>then it comes the input passed as an structure called tuple</a:t>
            </a:r>
          </a:p>
          <a:p>
            <a:pPr marL="171450" indent="-171450">
              <a:buFontTx/>
              <a:buChar char="-"/>
            </a:pPr>
            <a:r>
              <a:rPr lang="en-DK" dirty="0"/>
              <a:t>then the output, which in this case it is a path</a:t>
            </a:r>
          </a:p>
          <a:p>
            <a:pPr marL="171450" indent="-171450">
              <a:buFontTx/>
              <a:buChar char="-"/>
            </a:pPr>
            <a:r>
              <a:rPr lang="en-DK" dirty="0"/>
              <a:t>then the code block, which in this case in bash commands</a:t>
            </a:r>
          </a:p>
          <a:p>
            <a:pPr marL="171450" indent="-171450">
              <a:buFontTx/>
              <a:buChar char="-"/>
            </a:pPr>
            <a:endParaRPr lang="en-DK" dirty="0"/>
          </a:p>
          <a:p>
            <a:pPr marL="171450" indent="-171450">
              <a:buFontTx/>
              <a:buChar char="-"/>
            </a:pPr>
            <a:r>
              <a:rPr lang="en-DK" dirty="0"/>
              <a:t>F</a:t>
            </a:r>
            <a:r>
              <a:rPr lang="en-GB" dirty="0" err="1"/>
              <a:t>i</a:t>
            </a:r>
            <a:r>
              <a:rPr lang="en-DK" dirty="0"/>
              <a:t>nally it comes the workflow part, where we first create a channel with the reads files that is passed to the fastqc process and finally we want to view the process output files</a:t>
            </a:r>
          </a:p>
          <a:p>
            <a:pPr marL="171450" indent="-171450">
              <a:buFontTx/>
              <a:buChar char="-"/>
            </a:pPr>
            <a:endParaRPr lang="en-DK" dirty="0"/>
          </a:p>
          <a:p>
            <a:pPr marL="171450" indent="-171450">
              <a:buFontTx/>
              <a:buChar char="-"/>
            </a:pPr>
            <a:r>
              <a:rPr lang="en-DK" dirty="0"/>
              <a:t>This script it usually needs to be in the same folder as a config file that sets some minimal environment properties to run the script</a:t>
            </a:r>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Some interesting features of Nextflow are implicit parallellism, reentrancy and reusability.</a:t>
            </a:r>
          </a:p>
          <a:p>
            <a:endParaRPr lang="en-DK" dirty="0"/>
          </a:p>
          <a:p>
            <a:r>
              <a:rPr lang="en-DK" dirty="0"/>
              <a:t>In this example here we have a channel of bam files th</a:t>
            </a:r>
            <a:r>
              <a:rPr lang="en-GB" dirty="0"/>
              <a:t>at</a:t>
            </a:r>
            <a:r>
              <a:rPr lang="en-DK" dirty="0"/>
              <a:t> is the input for a process that turns bam files into fastq files. In the scheme is shown that all the bam files are by default processed in parallel producing another channel as output of fastQ files</a:t>
            </a:r>
            <a:br>
              <a:rPr lang="en-DK" dirty="0"/>
            </a:br>
            <a:br>
              <a:rPr lang="en-DK" dirty="0"/>
            </a:br>
            <a:r>
              <a:rPr lang="en-DK" dirty="0"/>
              <a:t>Reentrancy means that you can rerun a pipeline from wherever it stopped. This is extremely useful in general but particularly when you are developing a pipeline o running one that takes too long and for whatever reason it stops. You can </a:t>
            </a:r>
            <a:r>
              <a:rPr lang="en-GB" sz="1200" b="0" i="0" dirty="0">
                <a:effectLst/>
                <a:latin typeface="Inter"/>
              </a:rPr>
              <a:t>resume partial runs, do not need to rerun the entire pipeline</a:t>
            </a:r>
            <a:r>
              <a:rPr lang="en-GB" sz="1200" dirty="0">
                <a:latin typeface="Inter"/>
              </a:rPr>
              <a:t> of something went wrong, it starts from where it stopped</a:t>
            </a:r>
            <a:r>
              <a:rPr lang="en-DK" dirty="0"/>
              <a:t>  </a:t>
            </a:r>
          </a:p>
          <a:p>
            <a:endParaRPr lang="en-DK" dirty="0"/>
          </a:p>
          <a:p>
            <a:r>
              <a:rPr lang="en-DK" dirty="0"/>
              <a:t>Finally it is great that we can </a:t>
            </a:r>
            <a:r>
              <a:rPr lang="en-GB" sz="1200" b="0" i="0" dirty="0">
                <a:effectLst/>
                <a:latin typeface="Inter"/>
              </a:rPr>
              <a:t>reuse different modules, </a:t>
            </a:r>
            <a:r>
              <a:rPr lang="en-GB" sz="1200" b="0" i="0" dirty="0" err="1">
                <a:effectLst/>
                <a:latin typeface="Inter"/>
              </a:rPr>
              <a:t>subworkflows</a:t>
            </a:r>
            <a:r>
              <a:rPr lang="en-GB" sz="1200" b="0" i="0" dirty="0">
                <a:effectLst/>
                <a:latin typeface="Inter"/>
              </a:rPr>
              <a:t>, </a:t>
            </a:r>
            <a:r>
              <a:rPr lang="en-GB" sz="1200" dirty="0">
                <a:latin typeface="Inter"/>
              </a:rPr>
              <a:t>written and </a:t>
            </a:r>
            <a:r>
              <a:rPr lang="en-GB" sz="1200" b="0" i="0" dirty="0">
                <a:effectLst/>
                <a:latin typeface="Inter"/>
              </a:rPr>
              <a:t>containerized </a:t>
            </a:r>
            <a:r>
              <a:rPr lang="en-GB" sz="1200" dirty="0">
                <a:latin typeface="Inter"/>
              </a:rPr>
              <a:t>by the </a:t>
            </a:r>
            <a:r>
              <a:rPr lang="en-GB" sz="1200" dirty="0" err="1">
                <a:latin typeface="Inter"/>
              </a:rPr>
              <a:t>Nextflow</a:t>
            </a:r>
            <a:r>
              <a:rPr lang="en-GB" sz="1200" dirty="0">
                <a:latin typeface="Inter"/>
              </a:rPr>
              <a:t> community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Different aspects of nextflow, Nextflow is a software and a language to build your workflow</a:t>
            </a:r>
          </a:p>
          <a:p>
            <a:endParaRPr lang="en-DK" dirty="0"/>
          </a:p>
          <a:p>
            <a:r>
              <a:rPr lang="en-DK" dirty="0"/>
              <a:t>We need software to run the pipeline and an environment to run it</a:t>
            </a:r>
          </a:p>
          <a:p>
            <a:endParaRPr lang="en-DK" dirty="0"/>
          </a:p>
          <a:p>
            <a:r>
              <a:rPr lang="en-DK" dirty="0"/>
              <a:t>Language it supports many version controlled you can host your code there and run it directly from Nextflow</a:t>
            </a:r>
          </a:p>
          <a:p>
            <a:endParaRPr lang="en-DK" dirty="0"/>
          </a:p>
          <a:p>
            <a:r>
              <a:rPr lang="en-DK" dirty="0"/>
              <a:t>What it comes to software Nextflow supports many containerizing options like D</a:t>
            </a:r>
            <a:r>
              <a:rPr lang="en-GB" dirty="0"/>
              <a:t>o</a:t>
            </a:r>
            <a:r>
              <a:rPr lang="en-DK" dirty="0"/>
              <a:t>cker, Singularity or Conda environments, which is very important for portability and reproducibility</a:t>
            </a:r>
          </a:p>
          <a:p>
            <a:endParaRPr lang="en-DK" dirty="0"/>
          </a:p>
          <a:p>
            <a:r>
              <a:rPr lang="en-DK" dirty="0"/>
              <a:t>For computing environments supports the main cloud infrastructures and ,ost of the job schedulers of HPC</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Let’s talk bout the core features of Nextflow:</a:t>
            </a:r>
            <a:br>
              <a:rPr lang="en-DK" dirty="0"/>
            </a:br>
            <a:br>
              <a:rPr lang="en-DK" dirty="0"/>
            </a:br>
            <a:r>
              <a:rPr lang="en-DK" dirty="0"/>
              <a:t>It is reproducible</a:t>
            </a:r>
            <a:br>
              <a:rPr lang="en-DK" dirty="0"/>
            </a:br>
            <a:br>
              <a:rPr lang="en-DK" dirty="0"/>
            </a:br>
            <a:r>
              <a:rPr lang="en-DK" dirty="0"/>
              <a:t>Portable</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Originaly were Genomics pipelines but now thee are many other pipelines to process all data types</a:t>
            </a:r>
          </a:p>
          <a:p>
            <a:r>
              <a:rPr lang="en-DK" dirty="0"/>
              <a:t>118 pipelines available to do 118 different bioinformatics analysis</a:t>
            </a:r>
          </a:p>
          <a:p>
            <a:r>
              <a:rPr lang="en-DK" dirty="0"/>
              <a:t>They have also &gt;1000 modules that are reusable and can be integrated in other pipelines as you wish</a:t>
            </a:r>
          </a:p>
          <a:p>
            <a:r>
              <a:rPr lang="en-DK" dirty="0"/>
              <a:t>And also 72 subworkflows (combinations of modules) that can be also combined with your workflows</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19</a:t>
            </a:fld>
            <a:endParaRPr lang="en-DK"/>
          </a:p>
        </p:txBody>
      </p:sp>
    </p:spTree>
    <p:extLst>
      <p:ext uri="{BB962C8B-B14F-4D97-AF65-F5344CB8AC3E}">
        <p14:creationId xmlns:p14="http://schemas.microsoft.com/office/powerpoint/2010/main" val="407727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nf-core tools to run pipelines, templates to start writing our pipelines, and tools for testing, linting, or validating</a:t>
            </a:r>
          </a:p>
          <a:p>
            <a:endParaRPr lang="en-DK" dirty="0"/>
          </a:p>
          <a:p>
            <a:r>
              <a:rPr lang="en-DK" dirty="0"/>
              <a:t>nf-core is build by the community (us using it) so it is being developed with the community</a:t>
            </a:r>
          </a:p>
          <a:p>
            <a:r>
              <a:rPr lang="en-DK" dirty="0"/>
              <a:t>common templates, </a:t>
            </a:r>
          </a:p>
          <a:p>
            <a:r>
              <a:rPr lang="en-DK" dirty="0"/>
              <a:t>best practices, </a:t>
            </a:r>
          </a:p>
          <a:p>
            <a:r>
              <a:rPr lang="en-DK" dirty="0"/>
              <a:t>followed globally through social media</a:t>
            </a:r>
          </a:p>
          <a:p>
            <a:r>
              <a:rPr lang="en-DK" dirty="0"/>
              <a:t>colaboration no duplication: one pipeline per analysis</a:t>
            </a:r>
          </a:p>
          <a:p>
            <a:r>
              <a:rPr lang="en-DK" dirty="0"/>
              <a:t>All different components need to be compatible</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20</a:t>
            </a:fld>
            <a:endParaRPr lang="en-DK"/>
          </a:p>
        </p:txBody>
      </p:sp>
    </p:spTree>
    <p:extLst>
      <p:ext uri="{BB962C8B-B14F-4D97-AF65-F5344CB8AC3E}">
        <p14:creationId xmlns:p14="http://schemas.microsoft.com/office/powerpoint/2010/main" val="133569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Keyword behind Nextflow and technologies related:</a:t>
            </a:r>
          </a:p>
          <a:p>
            <a:endParaRPr lang="en-DK" dirty="0"/>
          </a:p>
          <a:p>
            <a:r>
              <a:rPr lang="en-DK" dirty="0"/>
              <a:t>Open science -  Is a current movement! Make Science more open! Nextflow is helping on that!</a:t>
            </a:r>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have open science we need to know software, params, options, method used and have access to the source code to be sure of what we are doing. Nextflow is opn source.</a:t>
            </a:r>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Also important to have open data, how was our data measured, from which technology was obtained, what are the units, where to find it how to access it </a:t>
            </a:r>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have open science, open source and open data then Nextflow to orchestrate the anaylses then you have an open community. Nextflow advocates for an open community with multiple channels to interact and connect people, forrums, Slack channels, conferences, hackathons regularly organized and that share, curate and maintain &gt; 100 bioinformatics pipelnes, for example in nf-core collection of nesxtflow pipelines)</a:t>
            </a:r>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Originally thought for Genomics data with large files and heterogeneity of the data</a:t>
            </a:r>
          </a:p>
          <a:p>
            <a:r>
              <a:rPr lang="en-DK" dirty="0"/>
              <a:t>Files in different formats and sizes</a:t>
            </a:r>
          </a:p>
          <a:p>
            <a:r>
              <a:rPr lang="en-DK" dirty="0"/>
              <a:t>Parallel process</a:t>
            </a:r>
          </a:p>
          <a:p>
            <a:r>
              <a:rPr lang="en-DK" dirty="0"/>
              <a:t>D</a:t>
            </a:r>
            <a:r>
              <a:rPr lang="en-GB" dirty="0" err="1"/>
              <a:t>i</a:t>
            </a:r>
            <a:r>
              <a:rPr lang="en-DK" dirty="0"/>
              <a:t>fferent software</a:t>
            </a:r>
          </a:p>
          <a:p>
            <a:r>
              <a:rPr lang="en-DK" dirty="0"/>
              <a:t>Different programming languages</a:t>
            </a:r>
          </a:p>
          <a:p>
            <a:r>
              <a:rPr lang="en-DK" dirty="0"/>
              <a:t>Decisions may be need to be taken at some point of the pipeline on the fly, this software or another, etc…</a:t>
            </a:r>
          </a:p>
          <a:p>
            <a:endParaRPr lang="en-DK" dirty="0"/>
          </a:p>
          <a:p>
            <a:r>
              <a:rPr lang="en-DK" dirty="0"/>
              <a:t>Nextflow can handle all that!</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I wanted to show an example of a Nextflow pipeline, this one is called nf-core pipeline rnaseq and as it names indicates it is to process RNAseq data. </a:t>
            </a:r>
          </a:p>
          <a:p>
            <a:endParaRPr lang="en-DK" dirty="0"/>
          </a:p>
          <a:p>
            <a:r>
              <a:rPr lang="en-DK" dirty="0"/>
              <a:t>Usually Nextflow pipelines are represented in these metromaps.</a:t>
            </a:r>
            <a:br>
              <a:rPr lang="en-DK" dirty="0"/>
            </a:br>
            <a:endParaRPr lang="en-DK" dirty="0"/>
          </a:p>
          <a:p>
            <a:r>
              <a:rPr lang="en-DK" dirty="0"/>
              <a:t>And as you can see here the pipeline has different input data to start and from different points, it covers different stages of RNA seq processing, inside the pipelines</a:t>
            </a:r>
          </a:p>
          <a:p>
            <a:endParaRPr lang="en-DK" dirty="0"/>
          </a:p>
          <a:p>
            <a:r>
              <a:rPr lang="en-DK" dirty="0"/>
              <a:t>Each node is a different process and the output of the processes become the input of the next process. You can have also different final results</a:t>
            </a:r>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8372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But why do we need such a community effort as the one supporting and sustaining </a:t>
            </a:r>
            <a:r>
              <a:rPr lang="en-GB" b="0" i="0" dirty="0" err="1">
                <a:solidFill>
                  <a:srgbClr val="222222"/>
                </a:solidFill>
                <a:effectLst/>
                <a:latin typeface="Harding"/>
              </a:rPr>
              <a:t>Nextflow</a:t>
            </a:r>
            <a:r>
              <a:rPr lang="en-GB" b="0" i="0" dirty="0">
                <a:solidFill>
                  <a:srgbClr val="222222"/>
                </a:solidFill>
                <a:effectLst/>
                <a:latin typeface="Harding"/>
              </a:rPr>
              <a:t>?</a:t>
            </a:r>
          </a:p>
          <a:p>
            <a:endParaRPr lang="en-GB" b="0" i="0" dirty="0">
              <a:solidFill>
                <a:srgbClr val="222222"/>
              </a:solidFill>
              <a:effectLst/>
              <a:latin typeface="Harding"/>
            </a:endParaRPr>
          </a:p>
          <a:p>
            <a:r>
              <a:rPr lang="en-GB" b="0" i="0" dirty="0">
                <a:solidFill>
                  <a:srgbClr val="222222"/>
                </a:solidFill>
                <a:effectLst/>
                <a:latin typeface="Harding"/>
              </a:rPr>
              <a:t>Reproducibility and repeatability are very challenging even if you are very careful with what you do.</a:t>
            </a:r>
          </a:p>
          <a:p>
            <a:endParaRPr lang="en-GB" b="0" i="0" dirty="0">
              <a:solidFill>
                <a:srgbClr val="222222"/>
              </a:solidFill>
              <a:effectLst/>
              <a:latin typeface="Harding"/>
            </a:endParaRPr>
          </a:p>
          <a:p>
            <a:r>
              <a:rPr lang="en-GB" b="0" i="0" dirty="0">
                <a:solidFill>
                  <a:srgbClr val="222222"/>
                </a:solidFill>
                <a:effectLst/>
                <a:latin typeface="Harding"/>
              </a:rPr>
              <a:t>One of the initial papers describing </a:t>
            </a:r>
            <a:r>
              <a:rPr lang="en-GB" b="0" i="0" dirty="0" err="1">
                <a:solidFill>
                  <a:srgbClr val="222222"/>
                </a:solidFill>
                <a:effectLst/>
                <a:latin typeface="Harding"/>
              </a:rPr>
              <a:t>Nextflow</a:t>
            </a:r>
            <a:r>
              <a:rPr lang="en-GB" b="0" i="0" dirty="0">
                <a:solidFill>
                  <a:srgbClr val="222222"/>
                </a:solidFill>
                <a:effectLst/>
                <a:latin typeface="Harding"/>
              </a:rPr>
              <a:t> they showed </a:t>
            </a:r>
            <a:r>
              <a:rPr lang="en-GB" b="0" i="0" dirty="0" err="1">
                <a:solidFill>
                  <a:srgbClr val="222222"/>
                </a:solidFill>
                <a:effectLst/>
                <a:latin typeface="Harding"/>
              </a:rPr>
              <a:t>differents</a:t>
            </a:r>
            <a:r>
              <a:rPr lang="en-GB" b="0" i="0" dirty="0">
                <a:solidFill>
                  <a:srgbClr val="222222"/>
                </a:solidFill>
                <a:effectLst/>
                <a:latin typeface="Harding"/>
              </a:rPr>
              <a:t> in gene annotation of genes depending on which environment the pipeline was executed. See the differences running in Mac, Amazon Linux or Debian Linux. And how the results were the same running in Mac or Amazon using </a:t>
            </a:r>
            <a:r>
              <a:rPr lang="en-GB" b="0" i="0" dirty="0" err="1">
                <a:solidFill>
                  <a:srgbClr val="222222"/>
                </a:solidFill>
                <a:effectLst/>
                <a:latin typeface="Harding"/>
              </a:rPr>
              <a:t>Nextflow</a:t>
            </a:r>
            <a:r>
              <a:rPr lang="en-GB" b="0" i="0" dirty="0">
                <a:solidFill>
                  <a:srgbClr val="222222"/>
                </a:solidFill>
                <a:effectLst/>
                <a:latin typeface="Harding"/>
              </a:rPr>
              <a:t> in a </a:t>
            </a:r>
            <a:r>
              <a:rPr lang="en-GB" b="0" i="0" dirty="0" err="1">
                <a:solidFill>
                  <a:srgbClr val="222222"/>
                </a:solidFill>
                <a:effectLst/>
                <a:latin typeface="Harding"/>
              </a:rPr>
              <a:t>containerazed</a:t>
            </a:r>
            <a:r>
              <a:rPr lang="en-GB" b="0" i="0" dirty="0">
                <a:solidFill>
                  <a:srgbClr val="222222"/>
                </a:solidFill>
                <a:effectLst/>
                <a:latin typeface="Harding"/>
              </a:rPr>
              <a:t> </a:t>
            </a:r>
            <a:r>
              <a:rPr lang="en-GB" b="0" i="0" dirty="0" err="1">
                <a:solidFill>
                  <a:srgbClr val="222222"/>
                </a:solidFill>
                <a:effectLst/>
                <a:latin typeface="Harding"/>
              </a:rPr>
              <a:t>environement</a:t>
            </a:r>
            <a:r>
              <a:rPr lang="en-GB" b="0" i="0" dirty="0">
                <a:solidFill>
                  <a:srgbClr val="222222"/>
                </a:solidFill>
                <a:effectLst/>
                <a:latin typeface="Harding"/>
              </a:rPr>
              <a:t> (Docker) </a:t>
            </a:r>
          </a:p>
          <a:p>
            <a:endParaRPr lang="en-GB"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hyperlink" Target="https://nf-co.re/" TargetMode="External"/><Relationship Id="rId7" Type="http://schemas.openxmlformats.org/officeDocument/2006/relationships/image" Target="../media/image3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729689" y="2441753"/>
            <a:ext cx="4423956" cy="1266688"/>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4"/>
          <a:stretch>
            <a:fillRect/>
          </a:stretch>
        </p:blipFill>
        <p:spPr>
          <a:xfrm>
            <a:off x="729688" y="3912226"/>
            <a:ext cx="5161681" cy="2694462"/>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220166" y="4301791"/>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Gene annotation differences depending on which operation system the pipeline was executed</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This did not happen when using </a:t>
            </a:r>
            <a:r>
              <a:rPr lang="en-GB" sz="2000" kern="1200" dirty="0" err="1">
                <a:solidFill>
                  <a:schemeClr val="tx1"/>
                </a:solidFill>
                <a:latin typeface="+mn-lt"/>
                <a:ea typeface="+mn-ea"/>
                <a:cs typeface="+mn-cs"/>
              </a:rPr>
              <a:t>Nextflow</a:t>
            </a:r>
            <a:r>
              <a:rPr lang="en-GB" sz="2000" kern="1200" dirty="0">
                <a:solidFill>
                  <a:schemeClr val="tx1"/>
                </a:solidFill>
                <a:latin typeface="+mn-lt"/>
                <a:ea typeface="+mn-ea"/>
                <a:cs typeface="+mn-cs"/>
              </a:rPr>
              <a:t> + Docker on different environments </a:t>
            </a:r>
            <a:endParaRPr lang="en-DK" sz="2000" dirty="0"/>
          </a:p>
        </p:txBody>
      </p:sp>
      <p:sp>
        <p:nvSpPr>
          <p:cNvPr id="3" name="Rounded Rectangle 2">
            <a:extLst>
              <a:ext uri="{FF2B5EF4-FFF2-40B4-BE49-F238E27FC236}">
                <a16:creationId xmlns:a16="http://schemas.microsoft.com/office/drawing/2014/main" id="{01DEBFE7-6321-9E8E-8B87-9803584F616E}"/>
              </a:ext>
            </a:extLst>
          </p:cNvPr>
          <p:cNvSpPr/>
          <p:nvPr/>
        </p:nvSpPr>
        <p:spPr>
          <a:xfrm>
            <a:off x="707387" y="4917336"/>
            <a:ext cx="5242146" cy="329940"/>
          </a:xfrm>
          <a:prstGeom prst="roundRect">
            <a:avLst/>
          </a:prstGeom>
          <a:noFill/>
          <a:ln w="38100">
            <a:solidFill>
              <a:srgbClr val="61A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are currently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45567" y="3718949"/>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458148" y="3018067"/>
            <a:ext cx="4993756" cy="209288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a:t>
            </a:r>
            <a:r>
              <a:rPr lang="en-GB" sz="2000" b="1" kern="1200" dirty="0">
                <a:solidFill>
                  <a:schemeClr val="tx1"/>
                </a:solidFill>
                <a:latin typeface="Inter"/>
                <a:ea typeface="+mn-ea"/>
                <a:cs typeface="+mn-cs"/>
              </a:rPr>
              <a:t>software</a:t>
            </a:r>
            <a:r>
              <a:rPr lang="en-GB" sz="20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Domain-specific </a:t>
            </a:r>
            <a:r>
              <a:rPr lang="en-GB" sz="2000" b="1" kern="1200" dirty="0">
                <a:solidFill>
                  <a:schemeClr val="tx1"/>
                </a:solidFill>
                <a:latin typeface="Inter"/>
                <a:ea typeface="+mn-ea"/>
                <a:cs typeface="+mn-cs"/>
              </a:rPr>
              <a:t>language</a:t>
            </a:r>
            <a:r>
              <a:rPr lang="en-GB" sz="20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It allows </a:t>
            </a:r>
            <a:r>
              <a:rPr lang="en-GB" sz="2000" kern="1200" dirty="0" err="1">
                <a:solidFill>
                  <a:schemeClr val="tx1"/>
                </a:solidFill>
                <a:latin typeface="Inter"/>
                <a:ea typeface="+mn-ea"/>
                <a:cs typeface="+mn-cs"/>
              </a:rPr>
              <a:t>writting</a:t>
            </a:r>
            <a:r>
              <a:rPr lang="en-GB" sz="2000" kern="1200" dirty="0">
                <a:solidFill>
                  <a:schemeClr val="tx1"/>
                </a:solidFill>
                <a:latin typeface="Inter"/>
                <a:ea typeface="+mn-ea"/>
                <a:cs typeface="+mn-cs"/>
              </a:rPr>
              <a:t> data-intensive computational workflows</a:t>
            </a:r>
            <a:endParaRPr lang="en-GB" sz="2000" b="0" i="0" dirty="0">
              <a:effectLst/>
              <a:latin typeface="Inter"/>
            </a:endParaRP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6" y="2104721"/>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when something went wrong, it starts from wherever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(reuse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772482"/>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a:xfrm>
            <a:off x="457201" y="365125"/>
            <a:ext cx="11568388" cy="1325563"/>
          </a:xfrm>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46801" y="2336813"/>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367175" y="1809632"/>
            <a:ext cx="3691053" cy="501675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it supports many version controlled you can host your code there and run it directly from </a:t>
            </a:r>
            <a:r>
              <a:rPr lang="en-GB" sz="2000" dirty="0" err="1"/>
              <a:t>Nextflow</a:t>
            </a: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err="1"/>
              <a:t>Nextflow</a:t>
            </a:r>
            <a:r>
              <a:rPr lang="en-GB" sz="2000" dirty="0"/>
              <a:t> supports most of the containerizing options like Docker, Singularity or </a:t>
            </a:r>
            <a:r>
              <a:rPr lang="en-GB" sz="2000" dirty="0" err="1"/>
              <a:t>Conda</a:t>
            </a:r>
            <a:r>
              <a:rPr lang="en-GB" sz="2000" dirty="0"/>
              <a:t> environments, etc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 it supports supports the main cloud infrastructures and ,</a:t>
            </a:r>
            <a:r>
              <a:rPr lang="en-GB" sz="2000" dirty="0" err="1"/>
              <a:t>ost</a:t>
            </a:r>
            <a:r>
              <a:rPr lang="en-GB" sz="2000" dirty="0"/>
              <a:t> of the job schedulers of HPC</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4246801" y="1919853"/>
            <a:ext cx="1589092" cy="461665"/>
          </a:xfrm>
          <a:prstGeom prst="rect">
            <a:avLst/>
          </a:prstGeom>
          <a:noFill/>
        </p:spPr>
        <p:txBody>
          <a:bodyPr wrap="square" rtlCol="0">
            <a:spAutoFit/>
          </a:bodyPr>
          <a:lstStyle/>
          <a:p>
            <a:r>
              <a:rPr lang="en-DK" sz="2400" dirty="0">
                <a:solidFill>
                  <a:srgbClr val="61A0AA"/>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7869992" y="1908601"/>
            <a:ext cx="1475764" cy="461665"/>
          </a:xfrm>
          <a:prstGeom prst="rect">
            <a:avLst/>
          </a:prstGeom>
          <a:noFill/>
        </p:spPr>
        <p:txBody>
          <a:bodyPr wrap="square" rtlCol="0">
            <a:spAutoFit/>
          </a:bodyPr>
          <a:lstStyle/>
          <a:p>
            <a:r>
              <a:rPr lang="en-DK" sz="2400" dirty="0">
                <a:solidFill>
                  <a:srgbClr val="61A0AA"/>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7847690" y="3716207"/>
            <a:ext cx="1475764" cy="461665"/>
          </a:xfrm>
          <a:prstGeom prst="rect">
            <a:avLst/>
          </a:prstGeom>
          <a:noFill/>
        </p:spPr>
        <p:txBody>
          <a:bodyPr wrap="square" rtlCol="0">
            <a:spAutoFit/>
          </a:bodyPr>
          <a:lstStyle/>
          <a:p>
            <a:r>
              <a:rPr lang="en-DK" sz="2400" dirty="0">
                <a:solidFill>
                  <a:srgbClr val="61A0AA"/>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707315" y="762423"/>
            <a:ext cx="6417992"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a:t>
            </a:r>
            <a:r>
              <a:rPr lang="en-US" sz="2400" i="0" dirty="0">
                <a:effectLst/>
              </a:rPr>
              <a:t>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you can write the code in your laptop and can run everywhere (HPC, cloud)</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it 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4550" y="57259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114" y="2542876"/>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308256" y="4284768"/>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1049000" cy="1015663"/>
          </a:xfrm>
          <a:prstGeom prst="rect">
            <a:avLst/>
          </a:prstGeom>
          <a:noFill/>
        </p:spPr>
        <p:txBody>
          <a:bodyPr wrap="square" rtlCol="0">
            <a:spAutoFit/>
          </a:bodyPr>
          <a:lstStyle/>
          <a:p>
            <a:r>
              <a:rPr lang="en-GB" sz="2000" b="0" i="0" dirty="0">
                <a:effectLst/>
                <a:latin typeface="Inter Variable"/>
              </a:rPr>
              <a:t>A global community effort to collect a curated set of open‑source analysis pipelines built using </a:t>
            </a:r>
            <a:r>
              <a:rPr lang="en-GB" sz="2000" b="0" i="0" dirty="0" err="1">
                <a:effectLst/>
                <a:latin typeface="Inter Variable"/>
              </a:rPr>
              <a:t>Nextflow</a:t>
            </a:r>
            <a:r>
              <a:rPr lang="en-GB" sz="2000" b="0" i="0" dirty="0">
                <a:effectLst/>
                <a:latin typeface="Inter Variable"/>
              </a:rPr>
              <a:t>.</a:t>
            </a:r>
            <a:br>
              <a:rPr lang="en-GB" sz="2000" b="0" i="0" dirty="0">
                <a:effectLst/>
                <a:latin typeface="Inter Variable"/>
              </a:rPr>
            </a:br>
            <a:r>
              <a:rPr lang="en-GB" sz="2000" b="0" i="0" dirty="0">
                <a:effectLst/>
                <a:latin typeface="Inter Variable"/>
                <a:hlinkClick r:id="rId3"/>
              </a:rPr>
              <a:t>https://nf-co.re/</a:t>
            </a:r>
            <a:endParaRPr lang="en-DK" sz="2000" b="0" i="0" dirty="0">
              <a:effectLst/>
              <a:latin typeface="Inter Variable"/>
            </a:endParaRPr>
          </a:p>
          <a:p>
            <a:endParaRPr lang="en-GB" sz="2000" b="0" i="0" dirty="0">
              <a:effectLst/>
              <a:latin typeface="Inter Variable"/>
            </a:endParaRPr>
          </a:p>
        </p:txBody>
      </p:sp>
      <p:pic>
        <p:nvPicPr>
          <p:cNvPr id="1026" name="Picture 2" descr="What is nf-core? - training.nextflow.io">
            <a:extLst>
              <a:ext uri="{FF2B5EF4-FFF2-40B4-BE49-F238E27FC236}">
                <a16:creationId xmlns:a16="http://schemas.microsoft.com/office/drawing/2014/main" id="{8FD22934-8E0D-0C9C-1CF1-C13B0FD9E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832764-D67F-39F7-75BB-257A2E3A37C1}"/>
              </a:ext>
            </a:extLst>
          </p:cNvPr>
          <p:cNvSpPr txBox="1"/>
          <p:nvPr/>
        </p:nvSpPr>
        <p:spPr>
          <a:xfrm>
            <a:off x="1357642" y="4563025"/>
            <a:ext cx="2308303" cy="1938992"/>
          </a:xfrm>
          <a:prstGeom prst="rect">
            <a:avLst/>
          </a:prstGeom>
          <a:noFill/>
        </p:spPr>
        <p:txBody>
          <a:bodyPr wrap="square" rtlCol="0">
            <a:spAutoFit/>
          </a:bodyPr>
          <a:lstStyle/>
          <a:p>
            <a:r>
              <a:rPr lang="en-DK" sz="2000" dirty="0"/>
              <a:t>118 </a:t>
            </a:r>
            <a:r>
              <a:rPr lang="en-DK" sz="2000" b="1" dirty="0"/>
              <a:t>pipelines</a:t>
            </a:r>
            <a:r>
              <a:rPr lang="en-DK" sz="2000" dirty="0"/>
              <a:t> available (27th November 2024)</a:t>
            </a:r>
          </a:p>
          <a:p>
            <a:r>
              <a:rPr lang="en-DK" sz="2000" dirty="0"/>
              <a:t>to process and analyse many different data types</a:t>
            </a:r>
          </a:p>
        </p:txBody>
      </p:sp>
      <p:sp>
        <p:nvSpPr>
          <p:cNvPr id="8" name="TextBox 7">
            <a:extLst>
              <a:ext uri="{FF2B5EF4-FFF2-40B4-BE49-F238E27FC236}">
                <a16:creationId xmlns:a16="http://schemas.microsoft.com/office/drawing/2014/main" id="{C4219D86-03C1-EA4F-8BB9-994CDFC803C8}"/>
              </a:ext>
            </a:extLst>
          </p:cNvPr>
          <p:cNvSpPr txBox="1"/>
          <p:nvPr/>
        </p:nvSpPr>
        <p:spPr>
          <a:xfrm>
            <a:off x="5375707" y="4563025"/>
            <a:ext cx="2308302" cy="1631216"/>
          </a:xfrm>
          <a:prstGeom prst="rect">
            <a:avLst/>
          </a:prstGeom>
          <a:noFill/>
        </p:spPr>
        <p:txBody>
          <a:bodyPr wrap="square" rtlCol="0">
            <a:spAutoFit/>
          </a:bodyPr>
          <a:lstStyle/>
          <a:p>
            <a:r>
              <a:rPr lang="en-GB" sz="2000" b="1" dirty="0"/>
              <a:t>Modules</a:t>
            </a:r>
            <a:r>
              <a:rPr lang="en-GB" sz="2000" dirty="0"/>
              <a:t>: 1,163 reusable components that can be integrated into pipelines</a:t>
            </a:r>
            <a:endParaRPr lang="en-DK" sz="2000" dirty="0"/>
          </a:p>
        </p:txBody>
      </p:sp>
      <p:sp>
        <p:nvSpPr>
          <p:cNvPr id="9" name="TextBox 8">
            <a:extLst>
              <a:ext uri="{FF2B5EF4-FFF2-40B4-BE49-F238E27FC236}">
                <a16:creationId xmlns:a16="http://schemas.microsoft.com/office/drawing/2014/main" id="{1179BD33-4438-2A43-5F84-21BE385F07E8}"/>
              </a:ext>
            </a:extLst>
          </p:cNvPr>
          <p:cNvSpPr txBox="1"/>
          <p:nvPr/>
        </p:nvSpPr>
        <p:spPr>
          <a:xfrm>
            <a:off x="8276300" y="4563025"/>
            <a:ext cx="2873605" cy="1631216"/>
          </a:xfrm>
          <a:prstGeom prst="rect">
            <a:avLst/>
          </a:prstGeom>
          <a:noFill/>
        </p:spPr>
        <p:txBody>
          <a:bodyPr wrap="square" rtlCol="0">
            <a:spAutoFit/>
          </a:bodyPr>
          <a:lstStyle/>
          <a:p>
            <a:r>
              <a:rPr lang="en-GB" sz="2000" b="1" dirty="0" err="1"/>
              <a:t>Subworkflows</a:t>
            </a:r>
            <a:r>
              <a:rPr lang="en-GB" sz="2000" dirty="0"/>
              <a:t>: 72 pre-assembled combinations of modules aimed at streamlining commonly used workflows</a:t>
            </a:r>
            <a:endParaRPr lang="en-DK" sz="2000" dirty="0"/>
          </a:p>
        </p:txBody>
      </p:sp>
      <p:pic>
        <p:nvPicPr>
          <p:cNvPr id="10" name="Picture 2" descr="nf-core/rnaseq metro map">
            <a:extLst>
              <a:ext uri="{FF2B5EF4-FFF2-40B4-BE49-F238E27FC236}">
                <a16:creationId xmlns:a16="http://schemas.microsoft.com/office/drawing/2014/main" id="{775F7C66-E650-E237-C0EC-B0DF4F65B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283" y="3043305"/>
            <a:ext cx="3201238" cy="133718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Puzzle pieces outline">
            <a:extLst>
              <a:ext uri="{FF2B5EF4-FFF2-40B4-BE49-F238E27FC236}">
                <a16:creationId xmlns:a16="http://schemas.microsoft.com/office/drawing/2014/main" id="{FEED8ED9-E5D2-33A3-DB30-1478EA71E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6643" y="2587956"/>
            <a:ext cx="1682088" cy="1682088"/>
          </a:xfrm>
          <a:prstGeom prst="rect">
            <a:avLst/>
          </a:prstGeom>
        </p:spPr>
      </p:pic>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2F6359-4D41-7D59-32A6-40CCA045171D}"/>
              </a:ext>
            </a:extLst>
          </p:cNvPr>
          <p:cNvSpPr txBox="1"/>
          <p:nvPr/>
        </p:nvSpPr>
        <p:spPr>
          <a:xfrm>
            <a:off x="6577128" y="3589388"/>
            <a:ext cx="5133742" cy="3170099"/>
          </a:xfrm>
          <a:prstGeom prst="rect">
            <a:avLst/>
          </a:prstGeom>
          <a:noFill/>
        </p:spPr>
        <p:txBody>
          <a:bodyPr wrap="square" rtlCol="0">
            <a:spAutoFit/>
          </a:bodyPr>
          <a:lstStyle/>
          <a:p>
            <a:r>
              <a:rPr lang="en-DK" sz="2000" b="1" dirty="0"/>
              <a:t>Community</a:t>
            </a:r>
          </a:p>
          <a:p>
            <a:pPr marL="285750" indent="-285750">
              <a:buFont typeface="Arial" panose="020B0604020202020204" pitchFamily="34" charset="0"/>
              <a:buChar char="•"/>
            </a:pPr>
            <a:r>
              <a:rPr lang="en-DK" sz="2000" dirty="0"/>
              <a:t>Developing with the community</a:t>
            </a:r>
          </a:p>
          <a:p>
            <a:pPr marL="285750" indent="-285750">
              <a:buFont typeface="Arial" panose="020B0604020202020204" pitchFamily="34" charset="0"/>
              <a:buChar char="•"/>
            </a:pPr>
            <a:r>
              <a:rPr lang="en-DK" sz="2000" dirty="0"/>
              <a:t>Standards – Use common templates</a:t>
            </a:r>
          </a:p>
          <a:p>
            <a:pPr marL="285750" indent="-285750">
              <a:buFont typeface="Arial" panose="020B0604020202020204" pitchFamily="34" charset="0"/>
              <a:buChar char="•"/>
            </a:pPr>
            <a:r>
              <a:rPr lang="en-DK" sz="2000" dirty="0"/>
              <a:t>Best practices defined</a:t>
            </a:r>
          </a:p>
          <a:p>
            <a:pPr marL="285750" indent="-285750">
              <a:buFont typeface="Arial" panose="020B0604020202020204" pitchFamily="34" charset="0"/>
              <a:buChar char="•"/>
            </a:pPr>
            <a:r>
              <a:rPr lang="en-DK" sz="2000" dirty="0"/>
              <a:t>Followed globally and through many social media channels (Slack, hackathons,…)</a:t>
            </a:r>
          </a:p>
          <a:p>
            <a:pPr marL="285750" indent="-285750">
              <a:buFont typeface="Arial" panose="020B0604020202020204" pitchFamily="34" charset="0"/>
              <a:buChar char="•"/>
            </a:pPr>
            <a:r>
              <a:rPr lang="en-DK" sz="2000" dirty="0"/>
              <a:t>Collaboration – No duplicate pipelines within nf-core</a:t>
            </a:r>
          </a:p>
          <a:p>
            <a:pPr marL="285750" indent="-285750">
              <a:buFont typeface="Arial" panose="020B0604020202020204" pitchFamily="34" charset="0"/>
              <a:buChar char="•"/>
            </a:pPr>
            <a:r>
              <a:rPr lang="en-DK" sz="2000" dirty="0"/>
              <a:t>Different modules and subworkflows need to be compatible</a:t>
            </a:r>
          </a:p>
        </p:txBody>
      </p:sp>
      <p:pic>
        <p:nvPicPr>
          <p:cNvPr id="5" name="Picture 2" descr="What is nf-core? - training.nextflow.io">
            <a:extLst>
              <a:ext uri="{FF2B5EF4-FFF2-40B4-BE49-F238E27FC236}">
                <a16:creationId xmlns:a16="http://schemas.microsoft.com/office/drawing/2014/main" id="{BE347AF4-58DC-F6B3-67C5-E6C85FE33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C40280-6051-E53B-0FCF-A99EE8E3112B}"/>
              </a:ext>
            </a:extLst>
          </p:cNvPr>
          <p:cNvSpPr txBox="1"/>
          <p:nvPr/>
        </p:nvSpPr>
        <p:spPr>
          <a:xfrm>
            <a:off x="1788998" y="3589388"/>
            <a:ext cx="3825875" cy="1938992"/>
          </a:xfrm>
          <a:prstGeom prst="rect">
            <a:avLst/>
          </a:prstGeom>
          <a:noFill/>
        </p:spPr>
        <p:txBody>
          <a:bodyPr wrap="square" rtlCol="0">
            <a:spAutoFit/>
          </a:bodyPr>
          <a:lstStyle/>
          <a:p>
            <a:r>
              <a:rPr lang="en-DK" sz="2000" b="1" dirty="0"/>
              <a:t>Tools</a:t>
            </a:r>
          </a:p>
          <a:p>
            <a:pPr marL="285750" indent="-285750">
              <a:buFont typeface="Arial" panose="020B0604020202020204" pitchFamily="34" charset="0"/>
              <a:buChar char="•"/>
            </a:pPr>
            <a:r>
              <a:rPr lang="en-DK" sz="2000" dirty="0"/>
              <a:t>Running pipelines</a:t>
            </a:r>
          </a:p>
          <a:p>
            <a:pPr marL="285750" indent="-285750">
              <a:buFont typeface="Arial" panose="020B0604020202020204" pitchFamily="34" charset="0"/>
              <a:buChar char="•"/>
            </a:pPr>
            <a:r>
              <a:rPr lang="en-DK" sz="2000" dirty="0"/>
              <a:t>Writing pipelines</a:t>
            </a:r>
          </a:p>
          <a:p>
            <a:pPr marL="285750" indent="-285750">
              <a:buFont typeface="Arial" panose="020B0604020202020204" pitchFamily="34" charset="0"/>
              <a:buChar char="•"/>
            </a:pPr>
            <a:r>
              <a:rPr lang="en-DK" sz="2000" dirty="0"/>
              <a:t>Testing/linting</a:t>
            </a:r>
          </a:p>
          <a:p>
            <a:pPr marL="285750" indent="-285750">
              <a:buFont typeface="Arial" panose="020B0604020202020204" pitchFamily="34" charset="0"/>
              <a:buChar char="•"/>
            </a:pPr>
            <a:r>
              <a:rPr lang="en-DK" sz="2000" dirty="0"/>
              <a:t>Validating</a:t>
            </a:r>
          </a:p>
          <a:p>
            <a:pPr marL="285750" indent="-285750">
              <a:buFont typeface="Arial" panose="020B0604020202020204" pitchFamily="34" charset="0"/>
              <a:buChar char="•"/>
            </a:pPr>
            <a:r>
              <a:rPr lang="en-DK" sz="2000" dirty="0"/>
              <a:t>Automation</a:t>
            </a:r>
          </a:p>
        </p:txBody>
      </p:sp>
      <p:pic>
        <p:nvPicPr>
          <p:cNvPr id="8" name="Graphic 7" descr="Mining tools outline">
            <a:extLst>
              <a:ext uri="{FF2B5EF4-FFF2-40B4-BE49-F238E27FC236}">
                <a16:creationId xmlns:a16="http://schemas.microsoft.com/office/drawing/2014/main" id="{15B356B6-2AEA-9ABD-3157-8551FCFD4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8416" y="2102644"/>
            <a:ext cx="1447799" cy="1447799"/>
          </a:xfrm>
          <a:prstGeom prst="rect">
            <a:avLst/>
          </a:prstGeom>
        </p:spPr>
      </p:pic>
      <p:pic>
        <p:nvPicPr>
          <p:cNvPr id="10" name="Graphic 9" descr="Group outline">
            <a:extLst>
              <a:ext uri="{FF2B5EF4-FFF2-40B4-BE49-F238E27FC236}">
                <a16:creationId xmlns:a16="http://schemas.microsoft.com/office/drawing/2014/main" id="{4F7C6BE2-E9ED-C200-939B-AB30E5947A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08094" y="1690688"/>
            <a:ext cx="1995490" cy="1995490"/>
          </a:xfrm>
          <a:prstGeom prst="rect">
            <a:avLst/>
          </a:prstGeom>
        </p:spPr>
      </p:pic>
    </p:spTree>
    <p:extLst>
      <p:ext uri="{BB962C8B-B14F-4D97-AF65-F5344CB8AC3E}">
        <p14:creationId xmlns:p14="http://schemas.microsoft.com/office/powerpoint/2010/main" val="332508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writing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giving support, organizing trainings and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Have complete control of what our software is doing?</a:t>
              </a:r>
            </a:p>
            <a:p>
              <a:pPr marL="0" lvl="0" indent="0" algn="ctr" defTabSz="711200">
                <a:lnSpc>
                  <a:spcPct val="90000"/>
                </a:lnSpc>
                <a:spcBef>
                  <a:spcPct val="0"/>
                </a:spcBef>
                <a:spcAft>
                  <a:spcPct val="35000"/>
                </a:spcAft>
                <a:buNone/>
              </a:pPr>
              <a:r>
                <a:rPr lang="en-DK" sz="2800" kern="1200" dirty="0"/>
                <a:t>(parameters, versions, options, methods…)</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technology, units,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Findable, Accessible, Interoperable, Reusable (FAIR) data</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GB" sz="2800" kern="1200" dirty="0"/>
                <a:t>with multiple channels to interact and connect people, forums, Slack channels, conferences, hackathons regularly organize </a:t>
              </a:r>
              <a:endParaRPr lang="en-DK" sz="2800" kern="1200" dirty="0"/>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initiative</a:t>
              </a:r>
              <a:r>
                <a:rPr lang="en-DK" sz="2800" kern="1200" dirty="0">
                  <a:sym typeface="Wingdings" pitchFamily="2" charset="2"/>
                </a:rPr>
                <a:t> 113 bioinformatics pipelines</a:t>
              </a:r>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52824</TotalTime>
  <Words>2163</Words>
  <Application>Microsoft Macintosh PowerPoint</Application>
  <PresentationFormat>Widescreen</PresentationFormat>
  <Paragraphs>230</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Harding</vt:lpstr>
      <vt:lpstr>Inter</vt:lpstr>
      <vt:lpstr>Inter Variable</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 Basic concepts</vt:lpstr>
      <vt:lpstr>A Nextflow script</vt:lpstr>
      <vt:lpstr>Nextflow – Interesting features</vt:lpstr>
      <vt:lpstr>Languages, Software and computing environments</vt:lpstr>
      <vt:lpstr>Nextflow’s core 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59</cp:revision>
  <dcterms:created xsi:type="dcterms:W3CDTF">2024-01-04T09:01:32Z</dcterms:created>
  <dcterms:modified xsi:type="dcterms:W3CDTF">2024-11-18T11:17:39Z</dcterms:modified>
</cp:coreProperties>
</file>